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</p:sldMasterIdLst>
  <p:notesMasterIdLst>
    <p:notesMasterId r:id="rId13"/>
  </p:notesMasterIdLst>
  <p:sldIdLst>
    <p:sldId id="256" r:id="rId6"/>
    <p:sldId id="260" r:id="rId7"/>
    <p:sldId id="267" r:id="rId8"/>
    <p:sldId id="268" r:id="rId9"/>
    <p:sldId id="269" r:id="rId10"/>
    <p:sldId id="259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Scott" initials="RS" lastIdx="19" clrIdx="0">
    <p:extLst>
      <p:ext uri="{19B8F6BF-5375-455C-9EA6-DF929625EA0E}">
        <p15:presenceInfo xmlns:p15="http://schemas.microsoft.com/office/powerpoint/2012/main" userId="S-1-5-21-1117850145-1682116191-196506527-189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F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58C7A-E3E1-9CFA-225F-80243505D4ED}" v="79" dt="2020-12-04T20:41:48.746"/>
    <p1510:client id="{1C116281-BE06-942C-0280-8E3B51891A0A}" v="30" dt="2020-09-29T21:37:22.040"/>
    <p1510:client id="{6DAD88D3-0C77-2471-8BF3-2416C56099FE}" v="56" dt="2020-12-04T20:37:23.006"/>
    <p1510:client id="{7BF5988E-3678-480F-8596-E5BDA8A48EE4}" v="818" dt="2019-05-14T10:11:27.605"/>
    <p1510:client id="{8BB8CA32-9E6E-E03C-B2E7-122ED3F75D36}" v="681" dt="2020-09-29T21:00:12.183"/>
    <p1510:client id="{C3C9EE22-83C4-69C6-0F31-B5CE3E6B770A}" v="170" dt="2019-05-14T09:04:59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cott" userId="S::marls@bristol.ac.uk::adeb578a-db6b-4c38-b6cc-f50c9c3e97fe" providerId="AD" clId="Web-{1C058C7A-E3E1-9CFA-225F-80243505D4ED}"/>
    <pc:docChg chg="modSld">
      <pc:chgData name="Rebecca Scott" userId="S::marls@bristol.ac.uk::adeb578a-db6b-4c38-b6cc-f50c9c3e97fe" providerId="AD" clId="Web-{1C058C7A-E3E1-9CFA-225F-80243505D4ED}" dt="2020-12-04T20:41:48.746" v="77" actId="20577"/>
      <pc:docMkLst>
        <pc:docMk/>
      </pc:docMkLst>
      <pc:sldChg chg="modSp">
        <pc:chgData name="Rebecca Scott" userId="S::marls@bristol.ac.uk::adeb578a-db6b-4c38-b6cc-f50c9c3e97fe" providerId="AD" clId="Web-{1C058C7A-E3E1-9CFA-225F-80243505D4ED}" dt="2020-12-04T20:41:48.746" v="77" actId="20577"/>
        <pc:sldMkLst>
          <pc:docMk/>
          <pc:sldMk cId="4132538482" sldId="267"/>
        </pc:sldMkLst>
        <pc:spChg chg="mod">
          <ac:chgData name="Rebecca Scott" userId="S::marls@bristol.ac.uk::adeb578a-db6b-4c38-b6cc-f50c9c3e97fe" providerId="AD" clId="Web-{1C058C7A-E3E1-9CFA-225F-80243505D4ED}" dt="2020-12-04T20:41:48.746" v="77" actId="20577"/>
          <ac:spMkLst>
            <pc:docMk/>
            <pc:sldMk cId="4132538482" sldId="267"/>
            <ac:spMk id="3" creationId="{F8ADDF20-FFEC-4230-83E5-0C2363BEE6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5D1-09F0-4F3B-8A24-D1993AC9C6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C2F7-CEBA-4292-8D5B-B5693DC78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9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277E6E-6749-489A-9A65-DFF1D7BE3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2F0D55-9CD8-4149-AC74-111428CB3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1D6D51-0B2F-EE4F-A57F-A63BF66DAD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16DADB9-326D-1548-B650-735E35C21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9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72749-A371-1D44-B1FE-5603940BB6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2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5A56F-2D56-478C-8B76-D1EA61ECFB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5800" y="4361092"/>
            <a:ext cx="20574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9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60B14CD-4A00-594A-AAD9-53EA942B5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7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3A08AC-C1EC-5445-AB28-5F047F0DB5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9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9CD2AA8-A7AF-544F-97FA-69AF011530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6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8813F-CBC4-43D6-900B-5F80FF478B19}"/>
              </a:ext>
            </a:extLst>
          </p:cNvPr>
          <p:cNvSpPr/>
          <p:nvPr userDrawn="1"/>
        </p:nvSpPr>
        <p:spPr>
          <a:xfrm>
            <a:off x="0" y="0"/>
            <a:ext cx="9144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A113D54-2F93-4A2E-8BB5-789218AEB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FFA18-F149-0A48-9FB8-6C2B11B51F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95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full bleed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A0CDB-B305-4654-820B-083E7FB4B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image caption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FC92C9B-A566-5746-8B37-73483CA908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E47F59D-6A22-FA41-8C19-6774E8F92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7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C5EA1-55AB-5E40-9DEF-74679B0447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bristol.ac.uk/&lt;add </a:t>
            </a:r>
            <a:r>
              <a:rPr lang="en-US" err="1"/>
              <a:t>url</a:t>
            </a:r>
            <a:r>
              <a:rPr lang="en-US"/>
              <a:t>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6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6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95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906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7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6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0" r:id="rId3"/>
    <p:sldLayoutId id="2147483669" r:id="rId4"/>
    <p:sldLayoutId id="2147483672" r:id="rId5"/>
    <p:sldLayoutId id="2147483671" r:id="rId6"/>
    <p:sldLayoutId id="2147483673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00" y="1369219"/>
            <a:ext cx="84024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800" y="43610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627" y="4771676"/>
            <a:ext cx="54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E278-8845-3B4C-90B8-21A5FC794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838" y="1598400"/>
            <a:ext cx="5745188" cy="1418123"/>
          </a:xfrm>
        </p:spPr>
        <p:txBody>
          <a:bodyPr/>
          <a:lstStyle/>
          <a:p>
            <a:r>
              <a:rPr lang="en-US" sz="4000" dirty="0">
                <a:latin typeface="Rockwell"/>
              </a:rPr>
              <a:t>Working at the </a:t>
            </a:r>
            <a:br>
              <a:rPr lang="en-US" sz="4000" dirty="0">
                <a:latin typeface="Rockwell"/>
              </a:rPr>
            </a:br>
            <a:r>
              <a:rPr lang="en-US" sz="4000" dirty="0">
                <a:latin typeface="Rockwell"/>
              </a:rPr>
              <a:t>University of Bristol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789E3-A5E1-C740-883E-2A3C2FE5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en-US" dirty="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2A673-CE59-4A04-A03D-4125B160D532}"/>
              </a:ext>
            </a:extLst>
          </p:cNvPr>
          <p:cNvSpPr txBox="1"/>
          <p:nvPr/>
        </p:nvSpPr>
        <p:spPr>
          <a:xfrm>
            <a:off x="3200400" y="2343150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78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BE556-2BB9-4869-BDC5-A74889DF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About</a:t>
            </a:r>
            <a:r>
              <a:rPr lang="en-US" b="1">
                <a:latin typeface="Arial"/>
                <a:cs typeface="Arial"/>
              </a:rPr>
              <a:t> the University of Bristol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DF20-FFEC-4230-83E5-0C2363BEE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11E0-3ADC-4D55-86E6-A227DB18D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916636" cy="453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Rockwell"/>
                <a:cs typeface="Arial"/>
              </a:rPr>
              <a:t>bristol.ac.uk/jobs</a:t>
            </a:r>
          </a:p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DCA713-E0DC-4253-B86D-10FEC7CF0E1A}"/>
              </a:ext>
            </a:extLst>
          </p:cNvPr>
          <p:cNvSpPr txBox="1"/>
          <p:nvPr/>
        </p:nvSpPr>
        <p:spPr>
          <a:xfrm>
            <a:off x="369277" y="1367204"/>
            <a:ext cx="839665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Arial"/>
            </a:endParaRPr>
          </a:p>
          <a:p>
            <a:r>
              <a:rPr lang="en-US">
                <a:ea typeface="+mn-lt"/>
                <a:cs typeface="+mn-lt"/>
              </a:rPr>
              <a:t>The University is ranked within the top 10 universities in the UK and top 60 in the world (QS World University Rankings 2021); it is also ranked among the top five institutions in the UK for its research, according to analysis of the Research Excellence Framework (REF) 2014; and is the 4th most targeted university by top UK employers.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University was founded in 1876 and was granted its Royal Charter in 1909.  It was the first university in England to admit women on the same basis as men.   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 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 University is a major force in the economic, social and cultural life of Bristol and the region, but is also a significant player on the world stage. It has over 20,000 undergraduates and over 7,000 postgraduate students from more than 100 countries, and its research links span the globe.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BE556-2BB9-4869-BDC5-A74889DF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ckwell"/>
              </a:rPr>
              <a:t>Working at the University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DF20-FFEC-4230-83E5-0C2363BE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92" y="1369219"/>
            <a:ext cx="5193208" cy="28093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1600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One of the City's largest employers with approximately 8000 employees.</a:t>
            </a:r>
            <a:endParaRPr lang="en-GB" dirty="0"/>
          </a:p>
          <a:p>
            <a:r>
              <a:rPr lang="en-GB" sz="1600" dirty="0">
                <a:latin typeface="Arial"/>
                <a:cs typeface="Arial"/>
              </a:rPr>
              <a:t>Employees in research, teaching and operations.</a:t>
            </a:r>
            <a:endParaRPr lang="en-GB" dirty="0"/>
          </a:p>
          <a:p>
            <a:r>
              <a:rPr lang="en-GB" sz="1600" dirty="0">
                <a:latin typeface="Arial"/>
                <a:cs typeface="Arial"/>
              </a:rPr>
              <a:t>Carry out most operational works in house.</a:t>
            </a:r>
          </a:p>
          <a:p>
            <a:r>
              <a:rPr lang="en-GB" sz="1600" dirty="0">
                <a:latin typeface="Arial"/>
                <a:cs typeface="Arial"/>
              </a:rPr>
              <a:t>Global Civic University</a:t>
            </a:r>
            <a:endParaRPr lang="en-GB" sz="1600" dirty="0"/>
          </a:p>
          <a:p>
            <a:r>
              <a:rPr lang="en-GB" sz="1600" dirty="0">
                <a:latin typeface="Arial"/>
                <a:cs typeface="Arial"/>
              </a:rPr>
              <a:t>University values, beliefs and inclusion aspirations.</a:t>
            </a:r>
            <a:endParaRPr lang="en-GB" sz="1600" dirty="0"/>
          </a:p>
          <a:p>
            <a:pPr marL="0" indent="0">
              <a:buNone/>
            </a:pPr>
            <a:endParaRPr lang="en-GB" sz="1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11E0-3ADC-4D55-86E6-A227DB18D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916636" cy="453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Rockwell"/>
                <a:cs typeface="Arial"/>
              </a:rPr>
              <a:t>bristol.ac.uk/jobs</a:t>
            </a:r>
            <a:endParaRPr lang="en-GB"/>
          </a:p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2910F-CB22-4435-93AF-56E00509F13D}"/>
              </a:ext>
            </a:extLst>
          </p:cNvPr>
          <p:cNvSpPr txBox="1"/>
          <p:nvPr/>
        </p:nvSpPr>
        <p:spPr>
          <a:xfrm>
            <a:off x="5530362" y="2466242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6" name="Picture 6" descr="Two people sitting at a table&#10;&#10;Description automatically generated">
            <a:extLst>
              <a:ext uri="{FF2B5EF4-FFF2-40B4-BE49-F238E27FC236}">
                <a16:creationId xmlns:a16="http://schemas.microsoft.com/office/drawing/2014/main" id="{94C85D82-3872-4BEC-B330-D1463A5B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23" y="1658229"/>
            <a:ext cx="2892669" cy="13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A31A-D58D-429E-8615-056F42B7E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Rockwell"/>
              </a:rPr>
              <a:t>(Insert Division Specific Content)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8BB54-44D1-4538-9476-928AFEDBB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714A7-F1FB-497D-9B85-41866F543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BACC-F90B-4FE1-B658-86C8AB32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ckwell"/>
              </a:rPr>
              <a:t>(Insert vacancy specific content)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D219-0BB0-4F3D-9341-69D368F2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B2EBD-8FA4-4100-833A-9056D63B29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86E9-969E-4201-97B3-4178383F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"/>
              </a:rPr>
              <a:t>How to apply and what you may want to </a:t>
            </a:r>
            <a:r>
              <a:rPr lang="en-GB">
                <a:latin typeface="Rockwell"/>
              </a:rPr>
              <a:t>include in your application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23D4-04D7-4BF0-90C7-4E56E4598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01" y="1279467"/>
            <a:ext cx="4178749" cy="31714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/>
              </a:rPr>
              <a:t>Register and create an account at bristol.ac.uk/jobs</a:t>
            </a: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/>
              </a:rPr>
              <a:t>Search external candidates and search job number (insert job reference)</a:t>
            </a:r>
            <a:endParaRPr lang="en-GB" sz="13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/>
              </a:rPr>
              <a:t>Select apply.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/>
              </a:rPr>
              <a:t>When completing your application you will be asked to upload a document describing your suitability for the role.</a:t>
            </a:r>
            <a:endParaRPr lang="en-GB" sz="13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/>
              </a:rPr>
              <a:t>Using the describe the qualifications, skills and experience you have that will enable you to carry out the role.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/>
              </a:rPr>
              <a:t>Where possible give examples which can include a combination of professional and life experiences.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11242-0EC2-4CCA-9A03-EC0CC5097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99" y="4579200"/>
            <a:ext cx="3868145" cy="453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Rockwell"/>
                <a:cs typeface="Arial"/>
              </a:rPr>
              <a:t>bristol.ac.uk/jobs</a:t>
            </a:r>
            <a:endParaRPr lang="en-GB"/>
          </a:p>
          <a:p>
            <a:endParaRPr lang="en-GB"/>
          </a:p>
        </p:txBody>
      </p:sp>
      <p:pic>
        <p:nvPicPr>
          <p:cNvPr id="8" name="Picture 8" descr="A picture containing indoor, refrigerator, kitchen, food&#10;&#10;Description automatically generated">
            <a:extLst>
              <a:ext uri="{FF2B5EF4-FFF2-40B4-BE49-F238E27FC236}">
                <a16:creationId xmlns:a16="http://schemas.microsoft.com/office/drawing/2014/main" id="{E709B612-D2C5-48AA-B73E-B4A7D6D73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808425"/>
            <a:ext cx="7148507" cy="2026372"/>
          </a:xfrm>
        </p:spPr>
      </p:pic>
    </p:spTree>
    <p:extLst>
      <p:ext uri="{BB962C8B-B14F-4D97-AF65-F5344CB8AC3E}">
        <p14:creationId xmlns:p14="http://schemas.microsoft.com/office/powerpoint/2010/main" val="397210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1D40-64A6-4F66-B6EB-3A24A86C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/>
              <a:t>Questions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3F4258-656E-4112-A015-28E2AF8EF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9" y="1370013"/>
            <a:ext cx="3141921" cy="28876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B1F1C-F939-4047-8424-343A677C4B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99" y="4579200"/>
            <a:ext cx="4757251" cy="453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Rockwell"/>
                <a:cs typeface="Arial"/>
              </a:rPr>
              <a:t>bristol.ac.uk/jobs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AB94D-0A0C-4D4B-89E3-D58A0F62D226}"/>
              </a:ext>
            </a:extLst>
          </p:cNvPr>
          <p:cNvSpPr txBox="1"/>
          <p:nvPr/>
        </p:nvSpPr>
        <p:spPr>
          <a:xfrm>
            <a:off x="3343275" y="2486025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5747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F083564A-2207-4647-8BE4-8FD103A87836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42F8F13-2998-DF4F-BD55-F97E0348F1D9}" vid="{2CA93492-6BF1-6943-AC27-762D379CC7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b3bc1d-180d-4614-83fd-ecb50d03419f">
      <UserInfo>
        <DisplayName>Verity Graham</DisplayName>
        <AccountId>296</AccountId>
        <AccountType/>
      </UserInfo>
      <UserInfo>
        <DisplayName>Alex Hall</DisplayName>
        <AccountId>20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B5083BD989314E8150CE31E14BD523" ma:contentTypeVersion="12" ma:contentTypeDescription="Create a new document." ma:contentTypeScope="" ma:versionID="5dd76a43e26d71492772b170e30a6bee">
  <xsd:schema xmlns:xsd="http://www.w3.org/2001/XMLSchema" xmlns:xs="http://www.w3.org/2001/XMLSchema" xmlns:p="http://schemas.microsoft.com/office/2006/metadata/properties" xmlns:ns2="738bfab2-82f1-498d-b45e-0444270104d5" xmlns:ns3="16b3bc1d-180d-4614-83fd-ecb50d03419f" targetNamespace="http://schemas.microsoft.com/office/2006/metadata/properties" ma:root="true" ma:fieldsID="b0914d8859791bbaf19198545be88a52" ns2:_="" ns3:_="">
    <xsd:import namespace="738bfab2-82f1-498d-b45e-0444270104d5"/>
    <xsd:import namespace="16b3bc1d-180d-4614-83fd-ecb50d034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bfab2-82f1-498d-b45e-044427010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3bc1d-180d-4614-83fd-ecb50d034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2A754-1650-4511-9E5D-188FD816607C}">
  <ds:schemaRefs>
    <ds:schemaRef ds:uri="55719432-1676-49b9-af4c-ef3713a53dc0"/>
    <ds:schemaRef ds:uri="5c46b527-3edb-4ae8-8906-d2fd2b9433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1b15d20-a260-4a84-b1d9-07d84e3579c6"/>
    <ds:schemaRef ds:uri="16b3bc1d-180d-4614-83fd-ecb50d03419f"/>
  </ds:schemaRefs>
</ds:datastoreItem>
</file>

<file path=customXml/itemProps2.xml><?xml version="1.0" encoding="utf-8"?>
<ds:datastoreItem xmlns:ds="http://schemas.openxmlformats.org/officeDocument/2006/customXml" ds:itemID="{74832B26-526A-4515-878F-A61F31EE5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bfab2-82f1-498d-b45e-0444270104d5"/>
    <ds:schemaRef ds:uri="16b3bc1d-180d-4614-83fd-ecb50d034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5C06AC-3592-49F8-9E68-256956971C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UoB RED widescreen_ROCKWELL</Template>
  <TotalTime>0</TotalTime>
  <Words>352</Words>
  <Application>Microsoft Office PowerPoint</Application>
  <PresentationFormat>On-screen Show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Rockwell</vt:lpstr>
      <vt:lpstr>Wingdings</vt:lpstr>
      <vt:lpstr>University of Bristol (Main URL)</vt:lpstr>
      <vt:lpstr>University of Bristol (Custom URL)</vt:lpstr>
      <vt:lpstr>Working at the  University of Bristol</vt:lpstr>
      <vt:lpstr>About the University of Bristol </vt:lpstr>
      <vt:lpstr>Working at the University</vt:lpstr>
      <vt:lpstr>(Insert Division Specific Content)</vt:lpstr>
      <vt:lpstr>(Insert vacancy specific content)</vt:lpstr>
      <vt:lpstr>How to apply and what you may want to include in your application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Tendering with the University of Bristol</dc:title>
  <dc:creator>Rebecca Scott</dc:creator>
  <cp:lastModifiedBy>Alex Hall</cp:lastModifiedBy>
  <cp:revision>272</cp:revision>
  <dcterms:created xsi:type="dcterms:W3CDTF">2019-05-03T19:56:09Z</dcterms:created>
  <dcterms:modified xsi:type="dcterms:W3CDTF">2020-12-10T16:42:52Z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0x0101001DB5083BD989314E8150CE31E14BD523</vt:lpwstr>
  </property>
  <property fmtid="{D5CDD505-2E9C-101B-9397-08002B2CF9AE}" pid="3" name="Order">
    <vt:r8>815000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